
<file path=[Content_Types].xml><?xml version="1.0" encoding="utf-8"?>
<Types xmlns="http://schemas.openxmlformats.org/package/2006/content-types">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
  </p:notesMasterIdLst>
  <p:sldIdLst>
    <p:sldId id="256" r:id="rId2"/>
    <p:sldId id="257" r:id="rId3"/>
    <p:sldId id="258" r:id="rId4"/>
    <p:sldId id="259" r:id="rId5"/>
    <p:sldId id="260" r:id="rId6"/>
  </p:sldIdLst>
  <p:sldSz cx="9144000" cy="5143500" type="screen16x9"/>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29" autoAdjust="0"/>
  </p:normalViewPr>
  <p:slideViewPr>
    <p:cSldViewPr snapToGrid="0">
      <p:cViewPr varScale="1">
        <p:scale>
          <a:sx n="80" d="100"/>
          <a:sy n="80" d="100"/>
        </p:scale>
        <p:origin x="-1086" y="-90"/>
      </p:cViewPr>
      <p:guideLst>
        <p:guide orient="horz" pos="1620"/>
        <p:guide pos="2880"/>
      </p:guideLst>
    </p:cSldViewPr>
  </p:slideViewPr>
  <p:notesTextViewPr>
    <p:cViewPr>
      <p:scale>
        <a:sx n="1" d="1"/>
        <a:sy n="1" d="1"/>
      </p:scale>
      <p:origin x="0" y="0"/>
    </p:cViewPr>
  </p:notesTextViewPr>
  <p:notesViewPr>
    <p:cSldViewPr snapToGrid="0">
      <p:cViewPr varScale="1">
        <p:scale>
          <a:sx n="78" d="100"/>
          <a:sy n="78" d="100"/>
        </p:scale>
        <p:origin x="2046" y="9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04850" y="514350"/>
            <a:ext cx="7734300" cy="4351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4850" y="5099222"/>
            <a:ext cx="7734300" cy="124442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15875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445300" y="555538"/>
            <a:ext cx="8253400" cy="46425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914400" y="5544065"/>
            <a:ext cx="7315200" cy="79958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Summer has been a very busy time at RFH. In an effort to communicate, we will provide a brief Superintendent’s Report at each meeting about important things going on in our school. </a:t>
            </a:r>
            <a:endParaRPr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f41dcd205_0_109:notes"/>
          <p:cNvSpPr>
            <a:spLocks noGrp="1" noRot="1" noChangeAspect="1"/>
          </p:cNvSpPr>
          <p:nvPr>
            <p:ph type="sldImg" idx="2"/>
          </p:nvPr>
        </p:nvSpPr>
        <p:spPr>
          <a:xfrm>
            <a:off x="646113" y="488950"/>
            <a:ext cx="7975600" cy="4486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f41dcd205_0_109:notes"/>
          <p:cNvSpPr txBox="1">
            <a:spLocks noGrp="1"/>
          </p:cNvSpPr>
          <p:nvPr>
            <p:ph type="body" idx="1"/>
          </p:nvPr>
        </p:nvSpPr>
        <p:spPr>
          <a:xfrm>
            <a:off x="914400" y="5173362"/>
            <a:ext cx="7315200" cy="11702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f41dcd205_0_114:notes"/>
          <p:cNvSpPr>
            <a:spLocks noGrp="1" noRot="1" noChangeAspect="1"/>
          </p:cNvSpPr>
          <p:nvPr>
            <p:ph type="sldImg" idx="2"/>
          </p:nvPr>
        </p:nvSpPr>
        <p:spPr>
          <a:xfrm>
            <a:off x="712788" y="431800"/>
            <a:ext cx="7931150" cy="44608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f41dcd205_0_114:notes"/>
          <p:cNvSpPr txBox="1">
            <a:spLocks noGrp="1"/>
          </p:cNvSpPr>
          <p:nvPr>
            <p:ph type="body" idx="1"/>
          </p:nvPr>
        </p:nvSpPr>
        <p:spPr>
          <a:xfrm>
            <a:off x="914400" y="5156886"/>
            <a:ext cx="7315200" cy="118676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During the summer, some of our students participated in the Extended School Year program. With the help of Boy Scout Troop 201 and the generous donation of Ryser’s Landscape Supply, who donated most of the material, RFH student Carter Sutsko completed his Eagle Scout project at RFH. They provided us with a renovated garden complete with an elevated planting bed which is ADA compliant.  Our </a:t>
            </a:r>
            <a:r>
              <a:rPr lang="en" sz="1200" dirty="0" smtClean="0"/>
              <a:t>students, with the help of our dedicated ESY staff, harvested </a:t>
            </a:r>
            <a:r>
              <a:rPr lang="en" sz="1200" dirty="0"/>
              <a:t>a bumper crop of basil as part of their work this summer.  </a:t>
            </a:r>
            <a:endParaRPr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5f41dcd205_0_119:notes"/>
          <p:cNvSpPr>
            <a:spLocks noGrp="1" noRot="1" noChangeAspect="1"/>
          </p:cNvSpPr>
          <p:nvPr>
            <p:ph type="sldImg" idx="2"/>
          </p:nvPr>
        </p:nvSpPr>
        <p:spPr>
          <a:xfrm>
            <a:off x="831850" y="506413"/>
            <a:ext cx="7537450" cy="42402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5f41dcd205_0_119:notes"/>
          <p:cNvSpPr txBox="1">
            <a:spLocks noGrp="1"/>
          </p:cNvSpPr>
          <p:nvPr>
            <p:ph type="body" idx="1"/>
          </p:nvPr>
        </p:nvSpPr>
        <p:spPr>
          <a:xfrm>
            <a:off x="943232" y="5263979"/>
            <a:ext cx="7315200" cy="84025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5f41dcd205_0_49:notes"/>
          <p:cNvSpPr>
            <a:spLocks noGrp="1" noRot="1" noChangeAspect="1"/>
          </p:cNvSpPr>
          <p:nvPr>
            <p:ph type="sldImg" idx="2"/>
          </p:nvPr>
        </p:nvSpPr>
        <p:spPr>
          <a:xfrm>
            <a:off x="828675" y="457200"/>
            <a:ext cx="7400925" cy="41624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5f41dcd205_0_49:notes"/>
          <p:cNvSpPr txBox="1">
            <a:spLocks noGrp="1"/>
          </p:cNvSpPr>
          <p:nvPr>
            <p:ph type="body" idx="1"/>
          </p:nvPr>
        </p:nvSpPr>
        <p:spPr>
          <a:xfrm>
            <a:off x="914400" y="4712042"/>
            <a:ext cx="7315200" cy="163160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1615" r="-703" b="4076"/>
          <a:stretch/>
        </p:blipFill>
        <p:spPr>
          <a:xfrm>
            <a:off x="99050" y="63525"/>
            <a:ext cx="8971047" cy="3813550"/>
          </a:xfrm>
          <a:prstGeom prst="rect">
            <a:avLst/>
          </a:prstGeom>
          <a:noFill/>
          <a:ln>
            <a:noFill/>
          </a:ln>
          <a:effectLst>
            <a:outerShdw blurRad="57150" dist="19050" dir="5400000" algn="bl" rotWithShape="0">
              <a:srgbClr val="000000">
                <a:alpha val="50000"/>
              </a:srgbClr>
            </a:outerShdw>
          </a:effectLst>
        </p:spPr>
      </p:pic>
      <p:sp>
        <p:nvSpPr>
          <p:cNvPr id="55" name="Google Shape;55;p13"/>
          <p:cNvSpPr txBox="1">
            <a:spLocks noGrp="1"/>
          </p:cNvSpPr>
          <p:nvPr>
            <p:ph type="ctrTitle"/>
          </p:nvPr>
        </p:nvSpPr>
        <p:spPr>
          <a:xfrm>
            <a:off x="340000" y="3877075"/>
            <a:ext cx="8520600" cy="117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rPr>
              <a:t>Superintendent’s Report</a:t>
            </a:r>
            <a:endParaRPr sz="3600" b="1">
              <a:solidFill>
                <a:srgbClr val="FFFFFF"/>
              </a:solidFill>
            </a:endParaRPr>
          </a:p>
          <a:p>
            <a:pPr marL="0" lvl="0" indent="0" algn="ctr" rtl="0">
              <a:spcBef>
                <a:spcPts val="0"/>
              </a:spcBef>
              <a:spcAft>
                <a:spcPts val="0"/>
              </a:spcAft>
              <a:buNone/>
            </a:pPr>
            <a:r>
              <a:rPr lang="en" sz="3600" b="1">
                <a:solidFill>
                  <a:srgbClr val="FFFFFF"/>
                </a:solidFill>
              </a:rPr>
              <a:t>08-27-19</a:t>
            </a:r>
            <a:endParaRPr sz="3600" b="1">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Construction Updates</a:t>
            </a:r>
            <a:endParaRPr dirty="0"/>
          </a:p>
        </p:txBody>
      </p:sp>
      <p:sp>
        <p:nvSpPr>
          <p:cNvPr id="61" name="Google Shape;61;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pic>
        <p:nvPicPr>
          <p:cNvPr id="62" name="Google Shape;62;p14"/>
          <p:cNvPicPr preferRelativeResize="0"/>
          <p:nvPr/>
        </p:nvPicPr>
        <p:blipFill>
          <a:blip r:embed="rId3">
            <a:alphaModFix/>
          </a:blip>
          <a:stretch>
            <a:fillRect/>
          </a:stretch>
        </p:blipFill>
        <p:spPr>
          <a:xfrm>
            <a:off x="377686" y="1210426"/>
            <a:ext cx="3771527" cy="2702813"/>
          </a:xfrm>
          <a:prstGeom prst="rect">
            <a:avLst/>
          </a:prstGeom>
          <a:noFill/>
          <a:ln w="38100" cap="flat" cmpd="sng">
            <a:solidFill>
              <a:srgbClr val="000000"/>
            </a:solidFill>
            <a:prstDash val="solid"/>
            <a:round/>
            <a:headEnd type="none" w="sm" len="sm"/>
            <a:tailEnd type="none" w="sm" len="sm"/>
          </a:ln>
        </p:spPr>
      </p:pic>
      <p:pic>
        <p:nvPicPr>
          <p:cNvPr id="63" name="Google Shape;63;p14"/>
          <p:cNvPicPr preferRelativeResize="0"/>
          <p:nvPr/>
        </p:nvPicPr>
        <p:blipFill rotWithShape="1">
          <a:blip r:embed="rId4">
            <a:alphaModFix/>
          </a:blip>
          <a:srcRect t="7566" b="11853"/>
          <a:stretch/>
        </p:blipFill>
        <p:spPr>
          <a:xfrm>
            <a:off x="5201265" y="550199"/>
            <a:ext cx="3262240" cy="3451530"/>
          </a:xfrm>
          <a:prstGeom prst="rect">
            <a:avLst/>
          </a:prstGeom>
          <a:noFill/>
          <a:ln w="38100" cap="flat" cmpd="sng">
            <a:solidFill>
              <a:srgbClr val="000000"/>
            </a:solidFill>
            <a:prstDash val="solid"/>
            <a:round/>
            <a:headEnd type="none" w="sm" len="sm"/>
            <a:tailEnd type="none" w="sm" len="sm"/>
          </a:ln>
        </p:spPr>
      </p:pic>
      <p:sp>
        <p:nvSpPr>
          <p:cNvPr id="2" name="TextBox 1"/>
          <p:cNvSpPr txBox="1"/>
          <p:nvPr/>
        </p:nvSpPr>
        <p:spPr>
          <a:xfrm>
            <a:off x="550606" y="4059680"/>
            <a:ext cx="7912899" cy="954107"/>
          </a:xfrm>
          <a:prstGeom prst="rect">
            <a:avLst/>
          </a:prstGeom>
          <a:noFill/>
        </p:spPr>
        <p:txBody>
          <a:bodyPr wrap="square" rtlCol="0">
            <a:spAutoFit/>
          </a:bodyPr>
          <a:lstStyle/>
          <a:p>
            <a:pPr lvl="0"/>
            <a:r>
              <a:rPr lang="en-US" dirty="0">
                <a:solidFill>
                  <a:schemeClr val="tx1"/>
                </a:solidFill>
              </a:rPr>
              <a:t>The Summer of 2019 marks the first phase of our Referendum work. This phase focused on classroom renovations in the 300 and 400 wings. The space on the third floor has been completely transformed. We look forward to our students using our stunning and acoustically advanced Dr. Peter </a:t>
            </a:r>
            <a:r>
              <a:rPr lang="en-US" dirty="0" err="1">
                <a:solidFill>
                  <a:schemeClr val="tx1"/>
                </a:solidFill>
              </a:rPr>
              <a:t>Righi</a:t>
            </a:r>
            <a:r>
              <a:rPr lang="en-US" dirty="0">
                <a:solidFill>
                  <a:schemeClr val="tx1"/>
                </a:solidFill>
              </a:rPr>
              <a:t> World Language Lab.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ESY - Special Thanks</a:t>
            </a:r>
            <a:endParaRPr/>
          </a:p>
        </p:txBody>
      </p:sp>
      <p:sp>
        <p:nvSpPr>
          <p:cNvPr id="69" name="Google Shape;69;p15"/>
          <p:cNvSpPr txBox="1">
            <a:spLocks noGrp="1"/>
          </p:cNvSpPr>
          <p:nvPr>
            <p:ph type="body" idx="1"/>
          </p:nvPr>
        </p:nvSpPr>
        <p:spPr>
          <a:xfrm>
            <a:off x="311700" y="3560698"/>
            <a:ext cx="8615130" cy="775760"/>
          </a:xfrm>
          <a:prstGeom prst="rect">
            <a:avLst/>
          </a:prstGeom>
        </p:spPr>
        <p:txBody>
          <a:bodyPr spcFirstLastPara="1" wrap="square" lIns="91425" tIns="91425" rIns="91425" bIns="91425" anchor="t" anchorCtr="0">
            <a:noAutofit/>
          </a:bodyPr>
          <a:lstStyle/>
          <a:p>
            <a:pPr marL="0" indent="0">
              <a:spcAft>
                <a:spcPts val="1600"/>
              </a:spcAft>
              <a:buNone/>
            </a:pPr>
            <a:r>
              <a:rPr lang="en-US" sz="1400" dirty="0">
                <a:solidFill>
                  <a:schemeClr val="tx1"/>
                </a:solidFill>
              </a:rPr>
              <a:t>During the summer, some of our students participated in the Extended School Year program. With the help of Boy Scout Troop 201 and the generous donation of </a:t>
            </a:r>
            <a:r>
              <a:rPr lang="en-US" sz="1400" dirty="0" err="1">
                <a:solidFill>
                  <a:schemeClr val="tx1"/>
                </a:solidFill>
              </a:rPr>
              <a:t>Ryser’s</a:t>
            </a:r>
            <a:r>
              <a:rPr lang="en-US" sz="1400" dirty="0">
                <a:solidFill>
                  <a:schemeClr val="tx1"/>
                </a:solidFill>
              </a:rPr>
              <a:t> Landscape Supply, who donated most of the material, RFH student Carter </a:t>
            </a:r>
            <a:r>
              <a:rPr lang="en-US" sz="1400" dirty="0" err="1">
                <a:solidFill>
                  <a:schemeClr val="tx1"/>
                </a:solidFill>
              </a:rPr>
              <a:t>Sutsko</a:t>
            </a:r>
            <a:r>
              <a:rPr lang="en-US" sz="1400" dirty="0">
                <a:solidFill>
                  <a:schemeClr val="tx1"/>
                </a:solidFill>
              </a:rPr>
              <a:t> completed his Eagle Scout project at RFH. They provided us with a renovated garden complete with an elevated planting bed which is ADA compliant.  Our students, with the help of our dedicated ESY staff, harvested a bumper crop of basil as part of their work this summer</a:t>
            </a:r>
            <a:r>
              <a:rPr lang="en-US" sz="1200" dirty="0"/>
              <a:t>.  </a:t>
            </a:r>
          </a:p>
          <a:p>
            <a:pPr marL="0" lvl="0" indent="0" algn="l" rtl="0">
              <a:spcBef>
                <a:spcPts val="0"/>
              </a:spcBef>
              <a:spcAft>
                <a:spcPts val="1600"/>
              </a:spcAft>
              <a:buNone/>
            </a:pPr>
            <a:endParaRPr dirty="0"/>
          </a:p>
        </p:txBody>
      </p:sp>
      <p:pic>
        <p:nvPicPr>
          <p:cNvPr id="70" name="Google Shape;70;p15"/>
          <p:cNvPicPr preferRelativeResize="0"/>
          <p:nvPr/>
        </p:nvPicPr>
        <p:blipFill rotWithShape="1">
          <a:blip r:embed="rId3">
            <a:alphaModFix/>
          </a:blip>
          <a:srcRect l="16567" t="24338" r="14803" b="13714"/>
          <a:stretch/>
        </p:blipFill>
        <p:spPr>
          <a:xfrm>
            <a:off x="6046250" y="189650"/>
            <a:ext cx="2647603" cy="3186228"/>
          </a:xfrm>
          <a:prstGeom prst="rect">
            <a:avLst/>
          </a:prstGeom>
          <a:noFill/>
          <a:ln w="38100" cap="flat" cmpd="sng">
            <a:solidFill>
              <a:srgbClr val="000000"/>
            </a:solidFill>
            <a:prstDash val="solid"/>
            <a:round/>
            <a:headEnd type="none" w="sm" len="sm"/>
            <a:tailEnd type="none" w="sm" len="sm"/>
          </a:ln>
        </p:spPr>
      </p:pic>
      <p:pic>
        <p:nvPicPr>
          <p:cNvPr id="71" name="Google Shape;71;p15"/>
          <p:cNvPicPr preferRelativeResize="0"/>
          <p:nvPr/>
        </p:nvPicPr>
        <p:blipFill>
          <a:blip r:embed="rId4">
            <a:alphaModFix/>
          </a:blip>
          <a:stretch>
            <a:fillRect/>
          </a:stretch>
        </p:blipFill>
        <p:spPr>
          <a:xfrm>
            <a:off x="311700" y="1273100"/>
            <a:ext cx="3080887" cy="2255611"/>
          </a:xfrm>
          <a:prstGeom prst="rect">
            <a:avLst/>
          </a:prstGeom>
          <a:noFill/>
          <a:ln w="38100" cap="flat" cmpd="sng">
            <a:solidFill>
              <a:srgbClr val="000000"/>
            </a:solidFill>
            <a:prstDash val="solid"/>
            <a:round/>
            <a:headEnd type="none" w="sm" len="sm"/>
            <a:tailEnd type="none" w="sm" len="sm"/>
          </a:ln>
        </p:spPr>
      </p:pic>
      <p:pic>
        <p:nvPicPr>
          <p:cNvPr id="72" name="Google Shape;72;p15"/>
          <p:cNvPicPr preferRelativeResize="0"/>
          <p:nvPr/>
        </p:nvPicPr>
        <p:blipFill>
          <a:blip r:embed="rId5">
            <a:alphaModFix/>
          </a:blip>
          <a:stretch>
            <a:fillRect/>
          </a:stretch>
        </p:blipFill>
        <p:spPr>
          <a:xfrm>
            <a:off x="3392587" y="1017725"/>
            <a:ext cx="2953601" cy="2215201"/>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Athletics and Activities</a:t>
            </a:r>
            <a:endParaRPr/>
          </a:p>
        </p:txBody>
      </p:sp>
      <p:sp>
        <p:nvSpPr>
          <p:cNvPr id="78" name="Google Shape;78;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pic>
        <p:nvPicPr>
          <p:cNvPr id="80" name="Google Shape;80;p16"/>
          <p:cNvPicPr preferRelativeResize="0"/>
          <p:nvPr/>
        </p:nvPicPr>
        <p:blipFill rotWithShape="1">
          <a:blip r:embed="rId3">
            <a:alphaModFix/>
          </a:blip>
          <a:srcRect l="8966" t="10170" b="28745"/>
          <a:stretch/>
        </p:blipFill>
        <p:spPr>
          <a:xfrm>
            <a:off x="150845" y="1894687"/>
            <a:ext cx="2103625" cy="2117321"/>
          </a:xfrm>
          <a:prstGeom prst="rect">
            <a:avLst/>
          </a:prstGeom>
          <a:noFill/>
          <a:ln w="38100" cap="flat" cmpd="sng">
            <a:solidFill>
              <a:srgbClr val="000000"/>
            </a:solidFill>
            <a:prstDash val="solid"/>
            <a:round/>
            <a:headEnd type="none" w="sm" len="sm"/>
            <a:tailEnd type="none" w="sm" len="sm"/>
          </a:ln>
        </p:spPr>
      </p:pic>
      <p:pic>
        <p:nvPicPr>
          <p:cNvPr id="81" name="Google Shape;81;p16"/>
          <p:cNvPicPr preferRelativeResize="0"/>
          <p:nvPr/>
        </p:nvPicPr>
        <p:blipFill rotWithShape="1">
          <a:blip r:embed="rId4">
            <a:alphaModFix/>
          </a:blip>
          <a:srcRect t="2997"/>
          <a:stretch/>
        </p:blipFill>
        <p:spPr>
          <a:xfrm>
            <a:off x="1893350" y="1066725"/>
            <a:ext cx="3162700" cy="3103025"/>
          </a:xfrm>
          <a:prstGeom prst="rect">
            <a:avLst/>
          </a:prstGeom>
          <a:noFill/>
          <a:ln>
            <a:noFill/>
          </a:ln>
        </p:spPr>
      </p:pic>
      <p:pic>
        <p:nvPicPr>
          <p:cNvPr id="82" name="Google Shape;82;p16"/>
          <p:cNvPicPr preferRelativeResize="0"/>
          <p:nvPr/>
        </p:nvPicPr>
        <p:blipFill rotWithShape="1">
          <a:blip r:embed="rId5">
            <a:alphaModFix/>
          </a:blip>
          <a:srcRect t="15261" b="21283"/>
          <a:stretch/>
        </p:blipFill>
        <p:spPr>
          <a:xfrm>
            <a:off x="5267647" y="1138480"/>
            <a:ext cx="3564653" cy="3015876"/>
          </a:xfrm>
          <a:prstGeom prst="rect">
            <a:avLst/>
          </a:prstGeom>
          <a:noFill/>
          <a:ln w="38100" cap="flat" cmpd="sng">
            <a:solidFill>
              <a:srgbClr val="000000"/>
            </a:solidFill>
            <a:prstDash val="solid"/>
            <a:round/>
            <a:headEnd type="none" w="sm" len="sm"/>
            <a:tailEnd type="none" w="sm" len="sm"/>
          </a:ln>
        </p:spPr>
      </p:pic>
      <p:pic>
        <p:nvPicPr>
          <p:cNvPr id="8" name="Google Shape;79;p16"/>
          <p:cNvPicPr preferRelativeResize="0"/>
          <p:nvPr/>
        </p:nvPicPr>
        <p:blipFill>
          <a:blip r:embed="rId6">
            <a:alphaModFix/>
          </a:blip>
          <a:stretch>
            <a:fillRect/>
          </a:stretch>
        </p:blipFill>
        <p:spPr>
          <a:xfrm>
            <a:off x="5620359" y="341263"/>
            <a:ext cx="2034682" cy="1352923"/>
          </a:xfrm>
          <a:prstGeom prst="rect">
            <a:avLst/>
          </a:prstGeom>
          <a:noFill/>
          <a:ln w="38100" cap="flat" cmpd="sng">
            <a:solidFill>
              <a:srgbClr val="000000"/>
            </a:solidFill>
            <a:prstDash val="solid"/>
            <a:round/>
            <a:headEnd type="none" w="sm" len="sm"/>
            <a:tailEnd type="none" w="sm" len="sm"/>
          </a:ln>
        </p:spPr>
      </p:pic>
      <p:sp>
        <p:nvSpPr>
          <p:cNvPr id="2" name="TextBox 1"/>
          <p:cNvSpPr txBox="1"/>
          <p:nvPr/>
        </p:nvSpPr>
        <p:spPr>
          <a:xfrm>
            <a:off x="472555" y="4255500"/>
            <a:ext cx="8520600" cy="738664"/>
          </a:xfrm>
          <a:prstGeom prst="rect">
            <a:avLst/>
          </a:prstGeom>
          <a:noFill/>
        </p:spPr>
        <p:txBody>
          <a:bodyPr wrap="square" rtlCol="0">
            <a:spAutoFit/>
          </a:bodyPr>
          <a:lstStyle/>
          <a:p>
            <a:pPr lvl="0"/>
            <a:r>
              <a:rPr lang="en-US" dirty="0">
                <a:solidFill>
                  <a:schemeClr val="tx1"/>
                </a:solidFill>
              </a:rPr>
              <a:t>If you have driven by the RFH campus during the past week, you would think school is in session, as our gyms and fields have been buzzing with athletes. We already have had winning scrimmages. We have approximately 600 of our students on campus participating in fall sports, marching band or our fall play.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School starts Thursday, September 5, 2019</a:t>
            </a:r>
            <a:endParaRPr/>
          </a:p>
        </p:txBody>
      </p:sp>
      <p:sp>
        <p:nvSpPr>
          <p:cNvPr id="88" name="Google Shape;88;p17"/>
          <p:cNvSpPr/>
          <p:nvPr/>
        </p:nvSpPr>
        <p:spPr>
          <a:xfrm>
            <a:off x="5123425" y="1017725"/>
            <a:ext cx="2974500" cy="2365200"/>
          </a:xfrm>
          <a:prstGeom prst="ellipse">
            <a:avLst/>
          </a:prstGeom>
          <a:solidFill>
            <a:srgbClr val="B7B7B7"/>
          </a:solidFill>
          <a:ln w="38100" cap="flat" cmpd="sng">
            <a:solidFill>
              <a:srgbClr val="666666"/>
            </a:solidFill>
            <a:prstDash val="solid"/>
            <a:round/>
            <a:headEnd type="none" w="sm" len="sm"/>
            <a:tailEnd type="none" w="sm" len="sm"/>
          </a:ln>
          <a:effectLst>
            <a:outerShdw blurRad="57150" dist="19050" dir="5400000" algn="bl" rotWithShape="0">
              <a:srgbClr val="000000">
                <a:alpha val="3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txBox="1"/>
          <p:nvPr/>
        </p:nvSpPr>
        <p:spPr>
          <a:xfrm>
            <a:off x="5329608" y="1330020"/>
            <a:ext cx="2665800" cy="271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rgbClr val="351C75"/>
                </a:solidFill>
                <a:latin typeface="Georgia"/>
                <a:ea typeface="Georgia"/>
                <a:cs typeface="Georgia"/>
                <a:sym typeface="Georgia"/>
              </a:rPr>
              <a:t>Save the Date!!</a:t>
            </a:r>
            <a:endParaRPr sz="2400" b="1" dirty="0">
              <a:solidFill>
                <a:srgbClr val="351C75"/>
              </a:solidFill>
              <a:latin typeface="Georgia"/>
              <a:ea typeface="Georgia"/>
              <a:cs typeface="Georgia"/>
              <a:sym typeface="Georgia"/>
            </a:endParaRPr>
          </a:p>
          <a:p>
            <a:pPr marL="0" lvl="0" indent="0" algn="ctr" rtl="0">
              <a:spcBef>
                <a:spcPts val="0"/>
              </a:spcBef>
              <a:spcAft>
                <a:spcPts val="0"/>
              </a:spcAft>
              <a:buNone/>
            </a:pPr>
            <a:endParaRPr sz="1800" b="1" dirty="0">
              <a:solidFill>
                <a:srgbClr val="FFFFFF"/>
              </a:solidFill>
              <a:latin typeface="Georgia"/>
              <a:ea typeface="Georgia"/>
              <a:cs typeface="Georgia"/>
              <a:sym typeface="Georgia"/>
            </a:endParaRPr>
          </a:p>
          <a:p>
            <a:pPr marL="0" lvl="0" indent="0" algn="ctr" rtl="0">
              <a:spcBef>
                <a:spcPts val="0"/>
              </a:spcBef>
              <a:spcAft>
                <a:spcPts val="0"/>
              </a:spcAft>
              <a:buNone/>
            </a:pPr>
            <a:r>
              <a:rPr lang="en" sz="1800" b="1" dirty="0">
                <a:solidFill>
                  <a:srgbClr val="FFFFFF"/>
                </a:solidFill>
                <a:latin typeface="Georgia"/>
                <a:ea typeface="Georgia"/>
                <a:cs typeface="Georgia"/>
                <a:sym typeface="Georgia"/>
              </a:rPr>
              <a:t>Back to School Night is Tuesday, September 10, 2019</a:t>
            </a:r>
            <a:endParaRPr sz="1800" b="1" dirty="0">
              <a:solidFill>
                <a:srgbClr val="FFFFFF"/>
              </a:solidFill>
              <a:latin typeface="Georgia"/>
              <a:ea typeface="Georgia"/>
              <a:cs typeface="Georgia"/>
              <a:sym typeface="Georgia"/>
            </a:endParaRPr>
          </a:p>
        </p:txBody>
      </p:sp>
      <p:pic>
        <p:nvPicPr>
          <p:cNvPr id="90" name="Google Shape;90;p17"/>
          <p:cNvPicPr preferRelativeResize="0"/>
          <p:nvPr/>
        </p:nvPicPr>
        <p:blipFill>
          <a:blip r:embed="rId3">
            <a:alphaModFix/>
          </a:blip>
          <a:stretch>
            <a:fillRect/>
          </a:stretch>
        </p:blipFill>
        <p:spPr>
          <a:xfrm>
            <a:off x="704265" y="1142644"/>
            <a:ext cx="3370348" cy="2240281"/>
          </a:xfrm>
          <a:prstGeom prst="rect">
            <a:avLst/>
          </a:prstGeom>
          <a:noFill/>
          <a:ln>
            <a:noFill/>
          </a:ln>
        </p:spPr>
      </p:pic>
      <p:sp>
        <p:nvSpPr>
          <p:cNvPr id="2" name="TextBox 1"/>
          <p:cNvSpPr txBox="1"/>
          <p:nvPr/>
        </p:nvSpPr>
        <p:spPr>
          <a:xfrm>
            <a:off x="311700" y="3558296"/>
            <a:ext cx="8732520" cy="1600438"/>
          </a:xfrm>
          <a:prstGeom prst="rect">
            <a:avLst/>
          </a:prstGeom>
          <a:noFill/>
        </p:spPr>
        <p:txBody>
          <a:bodyPr wrap="square" rtlCol="0">
            <a:spAutoFit/>
          </a:bodyPr>
          <a:lstStyle/>
          <a:p>
            <a:pPr lvl="0"/>
            <a:r>
              <a:rPr lang="en-US" dirty="0">
                <a:solidFill>
                  <a:schemeClr val="tx1"/>
                </a:solidFill>
              </a:rPr>
              <a:t>School starts for students on Thursday, September 5, 2019 with a regular full day schedule. Dr. </a:t>
            </a:r>
            <a:r>
              <a:rPr lang="en-US" dirty="0" err="1">
                <a:solidFill>
                  <a:schemeClr val="tx1"/>
                </a:solidFill>
              </a:rPr>
              <a:t>Handerhan</a:t>
            </a:r>
            <a:r>
              <a:rPr lang="en-US" dirty="0">
                <a:solidFill>
                  <a:schemeClr val="tx1"/>
                </a:solidFill>
              </a:rPr>
              <a:t>, RFH principal, was interviewed for the </a:t>
            </a:r>
            <a:r>
              <a:rPr lang="en-US" dirty="0" err="1">
                <a:solidFill>
                  <a:schemeClr val="tx1"/>
                </a:solidFill>
              </a:rPr>
              <a:t>The</a:t>
            </a:r>
            <a:r>
              <a:rPr lang="en-US" dirty="0">
                <a:solidFill>
                  <a:schemeClr val="tx1"/>
                </a:solidFill>
              </a:rPr>
              <a:t> Two River Times Back to School issue, published in the August 15 - 21 edition. Among other suggestions, Dr. </a:t>
            </a:r>
            <a:r>
              <a:rPr lang="en-US" dirty="0" err="1">
                <a:solidFill>
                  <a:schemeClr val="tx1"/>
                </a:solidFill>
              </a:rPr>
              <a:t>Handerhan</a:t>
            </a:r>
            <a:r>
              <a:rPr lang="en-US" dirty="0">
                <a:solidFill>
                  <a:schemeClr val="tx1"/>
                </a:solidFill>
              </a:rPr>
              <a:t> reminds students and parents to be careful not to overschedule themselves, and get enough sleep so that they can perform at their best in the classroom.  Parents and students should check their emails and log into the PowerSchool portal for important information about schedules and student arrival.  I join Dr. </a:t>
            </a:r>
            <a:r>
              <a:rPr lang="en-US" dirty="0" err="1">
                <a:solidFill>
                  <a:schemeClr val="tx1"/>
                </a:solidFill>
              </a:rPr>
              <a:t>Handeran</a:t>
            </a:r>
            <a:r>
              <a:rPr lang="en-US" dirty="0">
                <a:solidFill>
                  <a:schemeClr val="tx1"/>
                </a:solidFill>
              </a:rPr>
              <a:t> and the entire RFH faculty and staff in welcoming everyone back to school. We look forward to seeing you at Back to School Night on September 10, 2019.</a:t>
            </a: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519</Words>
  <Application>Microsoft Office PowerPoint</Application>
  <PresentationFormat>On-screen Show (16:9)</PresentationFormat>
  <Paragraphs>15</Paragraphs>
  <Slides>5</Slides>
  <Notes>5</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Simple Dark</vt:lpstr>
      <vt:lpstr>Superintendent’s Report 08-27-19</vt:lpstr>
      <vt:lpstr>Construction Updates</vt:lpstr>
      <vt:lpstr>ESY - Special Thanks</vt:lpstr>
      <vt:lpstr>Athletics and Activities</vt:lpstr>
      <vt:lpstr>School starts Thursday, September 5, 2019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Superintendent’s Report 08-27-19</dc:title>
  <dc:creator>Debra Gulick</dc:creator>
  <cp:lastModifiedBy>sherman</cp:lastModifiedBy>
  <cp:revision>4</cp:revision>
  <dcterms:modified xsi:type="dcterms:W3CDTF">2019-08-28T19:57:21Z</dcterms:modified>
</cp:coreProperties>
</file>